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1" r:id="rId14"/>
    <p:sldId id="270" r:id="rId15"/>
    <p:sldId id="272" r:id="rId16"/>
    <p:sldId id="276" r:id="rId17"/>
    <p:sldId id="273" r:id="rId18"/>
    <p:sldId id="274" r:id="rId19"/>
    <p:sldId id="275" r:id="rId20"/>
    <p:sldId id="279" r:id="rId21"/>
    <p:sldId id="278" r:id="rId22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392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461972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</a:t>
            </a:r>
            <a:r>
              <a:rPr lang="en-US" baseline="0" dirty="0" smtClean="0"/>
              <a:t> the best models for </a:t>
            </a:r>
            <a:r>
              <a:rPr lang="en-US" baseline="0" dirty="0" err="1" smtClean="0"/>
              <a:t>Landcare</a:t>
            </a:r>
            <a:r>
              <a:rPr lang="en-US" baseline="0" dirty="0" smtClean="0"/>
              <a:t> to operate within this changing context?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89B1A"/>
            </a:gs>
            <a:gs pos="100000">
              <a:srgbClr val="235D0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tif"/><Relationship Id="rId7" Type="http://schemas.openxmlformats.org/officeDocument/2006/relationships/image" Target="../media/image23.png"/><Relationship Id="rId8" Type="http://schemas.openxmlformats.org/officeDocument/2006/relationships/image" Target="../media/image24.t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tif"/><Relationship Id="rId9" Type="http://schemas.openxmlformats.org/officeDocument/2006/relationships/image" Target="../media/image31.tif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tif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"/><Relationship Id="rId3" Type="http://schemas.openxmlformats.org/officeDocument/2006/relationships/image" Target="../media/image38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4" Type="http://schemas.openxmlformats.org/officeDocument/2006/relationships/image" Target="../media/image15.tiff"/><Relationship Id="rId5" Type="http://schemas.openxmlformats.org/officeDocument/2006/relationships/image" Target="../media/image16.tif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70000" y="5969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FFFF"/>
                </a:solidFill>
              </a:rPr>
              <a:t>Sustaining the Landcare Legacy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1447800" y="4162491"/>
            <a:ext cx="10464800" cy="389769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A survival guide for Landcare in a changing world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Paul Ryan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40" name="ARC_Logo_Horizontal_Reverse_NoTa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751" y="6600411"/>
            <a:ext cx="4170898" cy="1629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adaptive cycl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5659" y="1414555"/>
            <a:ext cx="8730020" cy="7516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2049" y="4230171"/>
            <a:ext cx="3898901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432222" y="331776"/>
            <a:ext cx="1014035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300" b="1">
                <a:solidFill>
                  <a:srgbClr val="FFFFFF"/>
                </a:solidFill>
              </a:rPr>
              <a:t>1. Adaptive cycle (or cycles of change)</a:t>
            </a:r>
          </a:p>
        </p:txBody>
      </p:sp>
      <p:sp>
        <p:nvSpPr>
          <p:cNvPr id="118" name="Shape 118"/>
          <p:cNvSpPr/>
          <p:nvPr/>
        </p:nvSpPr>
        <p:spPr>
          <a:xfrm>
            <a:off x="1945064" y="3550197"/>
            <a:ext cx="172257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65C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800" b="1">
                <a:solidFill>
                  <a:srgbClr val="0065C1"/>
                </a:solidFill>
              </a:rPr>
              <a:t>growth</a:t>
            </a:r>
          </a:p>
        </p:txBody>
      </p:sp>
      <p:sp>
        <p:nvSpPr>
          <p:cNvPr id="119" name="Shape 119"/>
          <p:cNvSpPr/>
          <p:nvPr/>
        </p:nvSpPr>
        <p:spPr>
          <a:xfrm>
            <a:off x="5431029" y="1486448"/>
            <a:ext cx="306527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65C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800" b="1">
                <a:solidFill>
                  <a:srgbClr val="0065C1"/>
                </a:solidFill>
              </a:rPr>
              <a:t>conservative</a:t>
            </a:r>
          </a:p>
        </p:txBody>
      </p:sp>
      <p:sp>
        <p:nvSpPr>
          <p:cNvPr id="120" name="Shape 120"/>
          <p:cNvSpPr/>
          <p:nvPr/>
        </p:nvSpPr>
        <p:spPr>
          <a:xfrm>
            <a:off x="8729596" y="6431849"/>
            <a:ext cx="204564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65C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800" b="1">
                <a:solidFill>
                  <a:srgbClr val="0065C1"/>
                </a:solidFill>
              </a:rPr>
              <a:t>collapse</a:t>
            </a:r>
          </a:p>
        </p:txBody>
      </p:sp>
      <p:sp>
        <p:nvSpPr>
          <p:cNvPr id="121" name="Shape 121"/>
          <p:cNvSpPr/>
          <p:nvPr/>
        </p:nvSpPr>
        <p:spPr>
          <a:xfrm>
            <a:off x="3915388" y="8070432"/>
            <a:ext cx="258197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65C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800" b="1">
                <a:solidFill>
                  <a:srgbClr val="0065C1"/>
                </a:solidFill>
              </a:rPr>
              <a:t>reorganise</a:t>
            </a:r>
          </a:p>
        </p:txBody>
      </p:sp>
      <p:pic>
        <p:nvPicPr>
          <p:cNvPr id="12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0827" y="3854450"/>
            <a:ext cx="2717801" cy="204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33405" y="1214932"/>
            <a:ext cx="3556001" cy="229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65764" y="1377236"/>
            <a:ext cx="3479801" cy="233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43503" y="6708099"/>
            <a:ext cx="3276601" cy="195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sted-image.ti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333749" y="5914349"/>
            <a:ext cx="2463801" cy="3289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8" animBg="1" advAuto="0"/>
      <p:bldP spid="118" grpId="1" animBg="1" advAuto="0"/>
      <p:bldP spid="119" grpId="2" animBg="1" advAuto="0"/>
      <p:bldP spid="120" grpId="3" animBg="1" advAuto="0"/>
      <p:bldP spid="121" grpId="4" animBg="1" advAuto="0"/>
      <p:bldP spid="122" grpId="5" animBg="1" advAuto="0"/>
      <p:bldP spid="123" grpId="6" animBg="1" advAuto="0"/>
      <p:bldP spid="124" grpId="7" animBg="1" advAuto="0"/>
      <p:bldP spid="125" grpId="9" animBg="1" advAuto="0"/>
      <p:bldP spid="126" grpId="1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adaptive cycl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5659" y="1414555"/>
            <a:ext cx="8730020" cy="751633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4213308" y="330621"/>
            <a:ext cx="4578176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300" b="1" dirty="0">
                <a:solidFill>
                  <a:srgbClr val="FFFFFF"/>
                </a:solidFill>
              </a:rPr>
              <a:t>1. Adaptive cycle </a:t>
            </a:r>
          </a:p>
        </p:txBody>
      </p:sp>
      <p:pic>
        <p:nvPicPr>
          <p:cNvPr id="13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5035" y="3181937"/>
            <a:ext cx="2311401" cy="172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8450" y="1528632"/>
            <a:ext cx="2489201" cy="170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41424" y="4292796"/>
            <a:ext cx="1447801" cy="218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56573" y="5895063"/>
            <a:ext cx="1524001" cy="207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42564" y="6672245"/>
            <a:ext cx="2743201" cy="153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asted-image.ti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95659" y="5641063"/>
            <a:ext cx="3492501" cy="232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asted-image.ti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95659" y="2690529"/>
            <a:ext cx="6103539" cy="3436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97" y="4038796"/>
            <a:ext cx="5693335" cy="32045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animBg="1" advAuto="0"/>
      <p:bldP spid="131" grpId="2" animBg="1" advAuto="0"/>
      <p:bldP spid="132" grpId="3" animBg="1" advAuto="0"/>
      <p:bldP spid="133" grpId="4" animBg="1" advAuto="0"/>
      <p:bldP spid="134" grpId="5" animBg="1" advAuto="0"/>
      <p:bldP spid="135" grpId="6" animBg="1" advAuto="0"/>
      <p:bldP spid="136" grpId="7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6244446" y="8278283"/>
            <a:ext cx="837642" cy="54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900"/>
              <a:t>Year</a:t>
            </a:r>
          </a:p>
        </p:txBody>
      </p:sp>
      <p:pic>
        <p:nvPicPr>
          <p:cNvPr id="139" name="bombers graph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01" y="2784585"/>
            <a:ext cx="11934866" cy="537864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 rot="16200000">
            <a:off x="-337620" y="5232607"/>
            <a:ext cx="233743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500"/>
              <a:t>Ladder position</a:t>
            </a:r>
          </a:p>
        </p:txBody>
      </p:sp>
      <p:sp>
        <p:nvSpPr>
          <p:cNvPr id="141" name="Shape 141"/>
          <p:cNvSpPr/>
          <p:nvPr/>
        </p:nvSpPr>
        <p:spPr>
          <a:xfrm>
            <a:off x="1545402" y="1653536"/>
            <a:ext cx="1023573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FFFF"/>
                </a:solidFill>
              </a:rPr>
              <a:t>See the Bombers fly up……and down!</a:t>
            </a:r>
          </a:p>
        </p:txBody>
      </p:sp>
      <p:pic>
        <p:nvPicPr>
          <p:cNvPr id="142" name="pasted-image.t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173" y="124717"/>
            <a:ext cx="1822187" cy="1519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adaptive cycle.tif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059" y="6532543"/>
            <a:ext cx="1585890" cy="13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adaptive cycle.tif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92" y="4193168"/>
            <a:ext cx="2762889" cy="2378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adaptive cycl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5961" y="849056"/>
            <a:ext cx="3909822" cy="336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3568525" y="5263354"/>
            <a:ext cx="926407" cy="1238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" y="8022"/>
                  <a:pt x="7290" y="822"/>
                  <a:pt x="21600" y="0"/>
                </a:cubicBezTo>
              </a:path>
            </a:pathLst>
          </a:custGeom>
          <a:ln w="114300">
            <a:solidFill>
              <a:srgbClr val="FFFFFF"/>
            </a:solidFill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5153274" y="2410087"/>
            <a:ext cx="1043457" cy="147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55" h="21600" extrusionOk="0">
                <a:moveTo>
                  <a:pt x="1286" y="21600"/>
                </a:moveTo>
                <a:cubicBezTo>
                  <a:pt x="-2845" y="9802"/>
                  <a:pt x="2978" y="2602"/>
                  <a:pt x="18755" y="0"/>
                </a:cubicBezTo>
              </a:path>
            </a:pathLst>
          </a:custGeom>
          <a:ln w="114300">
            <a:solidFill>
              <a:srgbClr val="FFFFFF"/>
            </a:solidFill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242956" y="6638493"/>
            <a:ext cx="1176703" cy="1021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154" extrusionOk="0">
                <a:moveTo>
                  <a:pt x="0" y="19891"/>
                </a:moveTo>
                <a:cubicBezTo>
                  <a:pt x="11351" y="21600"/>
                  <a:pt x="18551" y="14970"/>
                  <a:pt x="21600" y="0"/>
                </a:cubicBezTo>
              </a:path>
            </a:pathLst>
          </a:custGeom>
          <a:ln w="114300">
            <a:solidFill>
              <a:srgbClr val="FFFFFF"/>
            </a:solidFill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7525153" y="4259360"/>
            <a:ext cx="1286345" cy="155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96" h="21600" extrusionOk="0">
                <a:moveTo>
                  <a:pt x="0" y="21600"/>
                </a:moveTo>
                <a:cubicBezTo>
                  <a:pt x="14905" y="21183"/>
                  <a:pt x="21600" y="13983"/>
                  <a:pt x="20086" y="0"/>
                </a:cubicBezTo>
              </a:path>
            </a:pathLst>
          </a:custGeom>
          <a:ln w="114300">
            <a:solidFill>
              <a:srgbClr val="FFFFFF"/>
            </a:solidFill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7072744" y="7251699"/>
            <a:ext cx="358371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Landcare group</a:t>
            </a:r>
          </a:p>
        </p:txBody>
      </p:sp>
      <p:sp>
        <p:nvSpPr>
          <p:cNvPr id="156" name="Shape 156"/>
          <p:cNvSpPr/>
          <p:nvPr/>
        </p:nvSpPr>
        <p:spPr>
          <a:xfrm>
            <a:off x="8780623" y="5614772"/>
            <a:ext cx="399488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Landcare network</a:t>
            </a:r>
          </a:p>
        </p:txBody>
      </p:sp>
      <p:sp>
        <p:nvSpPr>
          <p:cNvPr id="157" name="Shape 157"/>
          <p:cNvSpPr/>
          <p:nvPr/>
        </p:nvSpPr>
        <p:spPr>
          <a:xfrm>
            <a:off x="10268183" y="2539999"/>
            <a:ext cx="2286966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Regional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collective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adaptive cycl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5659" y="1414555"/>
            <a:ext cx="8730020" cy="7516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asted-image.pd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4783102" y="3104304"/>
            <a:ext cx="2981515" cy="186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2. Networks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2572677"/>
          </a:xfrm>
          <a:prstGeom prst="rect">
            <a:avLst/>
          </a:prstGeom>
        </p:spPr>
        <p:txBody>
          <a:bodyPr/>
          <a:lstStyle/>
          <a:p>
            <a:pPr marL="411479" lvl="0" indent="-411479" defTabSz="525779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FFFFFF"/>
                </a:solidFill>
              </a:rPr>
              <a:t>networks - the connections between people</a:t>
            </a:r>
          </a:p>
          <a:p>
            <a:pPr marL="411479" lvl="0" indent="-411479" defTabSz="525779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FFFFFF"/>
                </a:solidFill>
              </a:rPr>
              <a:t>powerful motivating force </a:t>
            </a:r>
            <a:r>
              <a:rPr lang="en-AU" sz="3420" dirty="0" smtClean="0">
                <a:solidFill>
                  <a:srgbClr val="FFFFFF"/>
                </a:solidFill>
              </a:rPr>
              <a:t>motivating change, changing norms and behaviours……but</a:t>
            </a:r>
            <a:endParaRPr sz="3420" dirty="0">
              <a:solidFill>
                <a:srgbClr val="FFFFFF"/>
              </a:solidFill>
            </a:endParaRPr>
          </a:p>
        </p:txBody>
      </p:sp>
      <p:pic>
        <p:nvPicPr>
          <p:cNvPr id="165" name="framingham networ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36" y="5401733"/>
            <a:ext cx="5304831" cy="34981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6" name="Table 166"/>
          <p:cNvGraphicFramePr/>
          <p:nvPr/>
        </p:nvGraphicFramePr>
        <p:xfrm>
          <a:off x="5537200" y="5398189"/>
          <a:ext cx="7179930" cy="3810000"/>
        </p:xfrm>
        <a:graphic>
          <a:graphicData uri="http://schemas.openxmlformats.org/drawingml/2006/table">
            <a:tbl>
              <a:tblPr firstRow="1" firstCol="1">
                <a:tableStyleId>{C7B018BB-80A7-4F77-B60F-C8B233D01FF8}</a:tableStyleId>
              </a:tblPr>
              <a:tblGrid>
                <a:gridCol w="2572873"/>
                <a:gridCol w="2017637"/>
                <a:gridCol w="1294710"/>
                <a:gridCol w="1294710"/>
              </a:tblGrid>
              <a:tr h="952500">
                <a:tc>
                  <a:txBody>
                    <a:bodyPr/>
                    <a:lstStyle/>
                    <a:p>
                      <a:pPr lvl="0" defTabSz="914400">
                        <a:defRPr sz="28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</a:rPr>
                        <a:t>Contacts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</a:rPr>
                        <a:t>Contacts contacts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Contacts contacts contacts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525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Happiness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15%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6%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525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Obesity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45%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10%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525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Smoking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61%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29%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11%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p" bldLvl="5" animBg="1" advAuto="0"/>
      <p:bldP spid="165" grpId="2" animBg="1" advAuto="0"/>
      <p:bldP spid="166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ocial networks.tif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29" t="2783" r="10029" b="4453"/>
          <a:stretch>
            <a:fillRect/>
          </a:stretch>
        </p:blipFill>
        <p:spPr>
          <a:xfrm>
            <a:off x="1149845" y="236173"/>
            <a:ext cx="4812310" cy="8717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nformation_networks.tif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61" t="1532" r="9519" b="3186"/>
          <a:stretch>
            <a:fillRect/>
          </a:stretch>
        </p:blipFill>
        <p:spPr>
          <a:xfrm>
            <a:off x="6848969" y="249568"/>
            <a:ext cx="4749383" cy="7992138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2073850" y="8936566"/>
            <a:ext cx="325216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Social network</a:t>
            </a:r>
          </a:p>
        </p:txBody>
      </p:sp>
      <p:sp>
        <p:nvSpPr>
          <p:cNvPr id="310" name="Shape 310"/>
          <p:cNvSpPr/>
          <p:nvPr/>
        </p:nvSpPr>
        <p:spPr>
          <a:xfrm>
            <a:off x="7043322" y="8936566"/>
            <a:ext cx="436069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Information network</a:t>
            </a:r>
          </a:p>
        </p:txBody>
      </p:sp>
      <p:sp>
        <p:nvSpPr>
          <p:cNvPr id="311" name="Shape 311"/>
          <p:cNvSpPr/>
          <p:nvPr/>
        </p:nvSpPr>
        <p:spPr>
          <a:xfrm>
            <a:off x="7389" y="9287933"/>
            <a:ext cx="174628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Dowd et al. 2014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2144" y="719293"/>
            <a:ext cx="12054880" cy="3314383"/>
          </a:xfrm>
          <a:prstGeom prst="roundRect">
            <a:avLst/>
          </a:prstGeom>
          <a:gradFill flip="none" rotWithShape="1">
            <a:gsLst>
              <a:gs pos="0">
                <a:srgbClr val="0066C1"/>
              </a:gs>
              <a:gs pos="100000">
                <a:srgbClr val="094593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indent="0" rtl="0" latinLnBrk="1" hangingPunct="0"/>
            <a:r>
              <a:rPr lang="en-US" sz="4100" dirty="0">
                <a:latin typeface="Helvetica"/>
                <a:ea typeface="Helvetica"/>
                <a:cs typeface="Helvetica"/>
                <a:sym typeface="Helvetica"/>
              </a:rPr>
              <a:t>Survey data from 88% of peanut farmers in </a:t>
            </a:r>
            <a:endParaRPr lang="en-US" sz="41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lvl="1" indent="0" rtl="0" latinLnBrk="1" hangingPunct="0"/>
            <a:r>
              <a:rPr lang="en-US" sz="4100" dirty="0" smtClean="0">
                <a:latin typeface="Helvetica"/>
                <a:ea typeface="Helvetica"/>
                <a:cs typeface="Helvetica"/>
                <a:sym typeface="Helvetica"/>
              </a:rPr>
              <a:t>Queensland </a:t>
            </a:r>
            <a:r>
              <a:rPr lang="en-US" sz="4100" dirty="0">
                <a:latin typeface="Helvetica"/>
                <a:ea typeface="Helvetica"/>
                <a:cs typeface="Helvetica"/>
                <a:sym typeface="Helvetica"/>
              </a:rPr>
              <a:t>shows a strong negative correlation </a:t>
            </a:r>
            <a:endParaRPr lang="en-US" sz="41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lvl="1" indent="0" rtl="0" latinLnBrk="1" hangingPunct="0"/>
            <a:r>
              <a:rPr lang="en-US" sz="4100" dirty="0" smtClean="0">
                <a:latin typeface="Helvetica"/>
                <a:ea typeface="Helvetica"/>
                <a:cs typeface="Helvetica"/>
                <a:sym typeface="Helvetica"/>
              </a:rPr>
              <a:t>between </a:t>
            </a:r>
            <a:r>
              <a:rPr lang="en-US" sz="4100" dirty="0">
                <a:latin typeface="Helvetica"/>
                <a:ea typeface="Helvetica"/>
                <a:cs typeface="Helvetica"/>
                <a:sym typeface="Helvetica"/>
              </a:rPr>
              <a:t>transformational capacity and both place and occupational attachment          </a:t>
            </a:r>
            <a:r>
              <a:rPr lang="en-US" sz="4100" dirty="0" smtClean="0">
                <a:latin typeface="Helvetica"/>
                <a:ea typeface="Helvetica"/>
                <a:cs typeface="Helvetica"/>
                <a:sym typeface="Helvetica"/>
              </a:rPr>
              <a:t>  </a:t>
            </a:r>
            <a:r>
              <a:rPr lang="en-US" sz="2700" dirty="0" smtClean="0">
                <a:latin typeface="Helvetica"/>
                <a:ea typeface="Helvetica"/>
                <a:cs typeface="Helvetica"/>
                <a:sym typeface="Helvetica"/>
              </a:rPr>
              <a:t>Marshall </a:t>
            </a:r>
            <a:r>
              <a:rPr lang="en-US" sz="2700" i="1" dirty="0">
                <a:latin typeface="Helvetica"/>
                <a:ea typeface="Helvetica"/>
                <a:cs typeface="Helvetica"/>
                <a:sym typeface="Helvetica"/>
              </a:rPr>
              <a:t>et al</a:t>
            </a:r>
            <a:r>
              <a:rPr lang="en-US" sz="2700" dirty="0">
                <a:latin typeface="Helvetica"/>
                <a:ea typeface="Helvetica"/>
                <a:cs typeface="Helvetica"/>
                <a:sym typeface="Helvetica"/>
              </a:rPr>
              <a:t>. 2012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190"/>
          <p:cNvGrpSpPr/>
          <p:nvPr/>
        </p:nvGrpSpPr>
        <p:grpSpPr>
          <a:xfrm>
            <a:off x="76200" y="1394098"/>
            <a:ext cx="13004800" cy="6965404"/>
            <a:chOff x="0" y="0"/>
            <a:chExt cx="13004800" cy="6965403"/>
          </a:xfrm>
        </p:grpSpPr>
        <p:pic>
          <p:nvPicPr>
            <p:cNvPr id="168" name="pasted-image.pn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004800" cy="69654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9" name="Shape 169"/>
            <p:cNvSpPr/>
            <p:nvPr/>
          </p:nvSpPr>
          <p:spPr>
            <a:xfrm>
              <a:off x="3522133" y="5443561"/>
              <a:ext cx="304702" cy="2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786466" y="2734228"/>
              <a:ext cx="304702" cy="2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6451600" y="6230961"/>
              <a:ext cx="304701" cy="2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205133" y="2006095"/>
              <a:ext cx="304701" cy="2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4936066" y="947761"/>
              <a:ext cx="304702" cy="2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8153400" y="4410628"/>
              <a:ext cx="304701" cy="2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4622800" y="2934003"/>
              <a:ext cx="304701" cy="2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881F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flipV="1">
              <a:off x="4817533" y="1277961"/>
              <a:ext cx="217422" cy="1632084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flipH="1" flipV="1">
              <a:off x="1992130" y="3063138"/>
              <a:ext cx="1573644" cy="243770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flipV="1">
              <a:off x="2044666" y="1229212"/>
              <a:ext cx="2832928" cy="155383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flipV="1">
              <a:off x="5014879" y="2285892"/>
              <a:ext cx="2221178" cy="751153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 flipV="1">
              <a:off x="6833856" y="4681727"/>
              <a:ext cx="1289183" cy="150842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882242" y="3252944"/>
              <a:ext cx="1600613" cy="295400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 flipH="1" flipV="1">
              <a:off x="5232300" y="1274885"/>
              <a:ext cx="1926300" cy="78935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44533" y="3087249"/>
              <a:ext cx="3115734" cy="1401796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flipH="1">
              <a:off x="3828818" y="3267230"/>
              <a:ext cx="858129" cy="2259710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3954396" y="5706855"/>
              <a:ext cx="2466168" cy="71599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0701866" y="2511571"/>
              <a:ext cx="304701" cy="2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flipV="1">
              <a:off x="5027844" y="2669107"/>
              <a:ext cx="5657785" cy="42998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4320301" y="2200828"/>
              <a:ext cx="304702" cy="2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flipH="1" flipV="1">
              <a:off x="4541643" y="2496316"/>
              <a:ext cx="147979" cy="403454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asted-imag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03031"/>
            <a:ext cx="13004801" cy="6965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Group 215"/>
          <p:cNvGrpSpPr/>
          <p:nvPr/>
        </p:nvGrpSpPr>
        <p:grpSpPr>
          <a:xfrm>
            <a:off x="2536176" y="3738588"/>
            <a:ext cx="2747024" cy="1471314"/>
            <a:chOff x="0" y="0"/>
            <a:chExt cx="2747023" cy="1471312"/>
          </a:xfrm>
        </p:grpSpPr>
        <p:pic>
          <p:nvPicPr>
            <p:cNvPr id="193" name="pasted-image.pn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47024" cy="1471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" name="Shape 194"/>
            <p:cNvSpPr/>
            <p:nvPr/>
          </p:nvSpPr>
          <p:spPr>
            <a:xfrm>
              <a:off x="743985" y="1149851"/>
              <a:ext cx="64364" cy="6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377358" y="577555"/>
              <a:ext cx="64363" cy="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362781" y="1316175"/>
              <a:ext cx="64363" cy="6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521951" y="423750"/>
              <a:ext cx="64363" cy="6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042652" y="200197"/>
              <a:ext cx="64364" cy="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722255" y="931663"/>
              <a:ext cx="64363" cy="6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976481" y="619754"/>
              <a:ext cx="64363" cy="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881F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 flipV="1">
              <a:off x="1017614" y="269945"/>
              <a:ext cx="45928" cy="344749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 flipH="1" flipV="1">
              <a:off x="420800" y="647031"/>
              <a:ext cx="332404" cy="51492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 flipV="1">
              <a:off x="431898" y="259648"/>
              <a:ext cx="598404" cy="32821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 flipV="1">
              <a:off x="1059300" y="482852"/>
              <a:ext cx="469184" cy="158668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 flipV="1">
              <a:off x="1443526" y="988928"/>
              <a:ext cx="272316" cy="31862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1031283" y="687124"/>
              <a:ext cx="338101" cy="62398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 flipH="1" flipV="1">
              <a:off x="1105226" y="269296"/>
              <a:ext cx="406896" cy="16673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1044441" y="652124"/>
              <a:ext cx="658142" cy="296104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 flipH="1">
              <a:off x="808767" y="690142"/>
              <a:ext cx="181264" cy="477322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835293" y="1205467"/>
              <a:ext cx="520933" cy="1512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2260571" y="530523"/>
              <a:ext cx="64363" cy="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 flipV="1">
              <a:off x="1062039" y="563799"/>
              <a:ext cx="1195103" cy="9082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912583" y="464884"/>
              <a:ext cx="64364" cy="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flipH="1" flipV="1">
              <a:off x="964703" y="519569"/>
              <a:ext cx="31259" cy="85223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16" name="Shape 216"/>
          <p:cNvSpPr/>
          <p:nvPr/>
        </p:nvSpPr>
        <p:spPr>
          <a:xfrm>
            <a:off x="4394200" y="1996942"/>
            <a:ext cx="256216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5096933" y="1776809"/>
            <a:ext cx="256217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889000" y="2877476"/>
            <a:ext cx="256216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5520266" y="7525676"/>
            <a:ext cx="256217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1473200" y="5332809"/>
            <a:ext cx="256216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5164666" y="2140876"/>
            <a:ext cx="256217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4749800" y="7525676"/>
            <a:ext cx="256216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3522133" y="6839876"/>
            <a:ext cx="256217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2057400" y="2733542"/>
            <a:ext cx="256216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1066800" y="4253904"/>
            <a:ext cx="256216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 flipV="1">
            <a:off x="3615266" y="2356973"/>
            <a:ext cx="1567194" cy="1961028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 flipV="1">
            <a:off x="3607891" y="2047213"/>
            <a:ext cx="1581945" cy="2279254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 flipV="1">
            <a:off x="3563375" y="2271282"/>
            <a:ext cx="928887" cy="2046718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 flipH="1" flipV="1">
            <a:off x="2237023" y="2991647"/>
            <a:ext cx="1289383" cy="1289384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 flipH="1" flipV="1">
            <a:off x="1061380" y="3097613"/>
            <a:ext cx="2418906" cy="1199812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 flipH="1">
            <a:off x="1374162" y="4408029"/>
            <a:ext cx="2096922" cy="1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 flipH="1">
            <a:off x="1774002" y="4406506"/>
            <a:ext cx="1684407" cy="974231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3515672" y="4408029"/>
            <a:ext cx="137734" cy="2357526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3530637" y="4419269"/>
            <a:ext cx="1266891" cy="3032085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3571517" y="4419269"/>
            <a:ext cx="1989831" cy="3032086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 flipH="1" flipV="1">
            <a:off x="1773929" y="5585258"/>
            <a:ext cx="1742457" cy="1285678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7" name="Shape 237"/>
          <p:cNvSpPr/>
          <p:nvPr/>
        </p:nvSpPr>
        <p:spPr>
          <a:xfrm flipH="1">
            <a:off x="4994524" y="7566790"/>
            <a:ext cx="596501" cy="1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 flipH="1">
            <a:off x="2333552" y="2175077"/>
            <a:ext cx="2011343" cy="686455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9" name="Shape 239"/>
          <p:cNvSpPr/>
          <p:nvPr/>
        </p:nvSpPr>
        <p:spPr>
          <a:xfrm flipH="1">
            <a:off x="4627670" y="1941330"/>
            <a:ext cx="492009" cy="155418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6368252" y="3162812"/>
            <a:ext cx="256217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8585200" y="5265075"/>
            <a:ext cx="256216" cy="263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 flipV="1">
            <a:off x="3742266" y="3423013"/>
            <a:ext cx="2651755" cy="1021988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3742266" y="4411297"/>
            <a:ext cx="4766752" cy="930946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asted-imag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03031"/>
            <a:ext cx="13004801" cy="6965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8" name="Group 268"/>
          <p:cNvGrpSpPr/>
          <p:nvPr/>
        </p:nvGrpSpPr>
        <p:grpSpPr>
          <a:xfrm>
            <a:off x="2536176" y="3738588"/>
            <a:ext cx="2747024" cy="1471314"/>
            <a:chOff x="0" y="0"/>
            <a:chExt cx="2747023" cy="1471312"/>
          </a:xfrm>
        </p:grpSpPr>
        <p:pic>
          <p:nvPicPr>
            <p:cNvPr id="246" name="pasted-image.pn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47024" cy="1471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Shape 247"/>
            <p:cNvSpPr/>
            <p:nvPr/>
          </p:nvSpPr>
          <p:spPr>
            <a:xfrm>
              <a:off x="743985" y="1149851"/>
              <a:ext cx="64364" cy="6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377358" y="577555"/>
              <a:ext cx="64363" cy="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1362781" y="1316175"/>
              <a:ext cx="64363" cy="6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1521951" y="423750"/>
              <a:ext cx="64363" cy="6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1042652" y="200197"/>
              <a:ext cx="64364" cy="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1722255" y="931663"/>
              <a:ext cx="64363" cy="6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976481" y="619754"/>
              <a:ext cx="64363" cy="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881F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 flipV="1">
              <a:off x="1017614" y="269945"/>
              <a:ext cx="45928" cy="344749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 flipH="1" flipV="1">
              <a:off x="420800" y="647031"/>
              <a:ext cx="332404" cy="51492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 flipV="1">
              <a:off x="431898" y="259648"/>
              <a:ext cx="598404" cy="32821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 flipV="1">
              <a:off x="1059300" y="482852"/>
              <a:ext cx="469184" cy="158668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 flipV="1">
              <a:off x="1443526" y="988928"/>
              <a:ext cx="272316" cy="31862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1031283" y="687124"/>
              <a:ext cx="338101" cy="62398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 flipH="1" flipV="1">
              <a:off x="1105226" y="269296"/>
              <a:ext cx="406896" cy="16673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1044441" y="652124"/>
              <a:ext cx="658142" cy="296104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 flipH="1">
              <a:off x="808767" y="690142"/>
              <a:ext cx="181264" cy="477322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835293" y="1205467"/>
              <a:ext cx="520933" cy="1512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260571" y="530523"/>
              <a:ext cx="64363" cy="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 flipV="1">
              <a:off x="1062039" y="563799"/>
              <a:ext cx="1195103" cy="9082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912583" y="464884"/>
              <a:ext cx="64364" cy="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1DAE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 flipH="1" flipV="1">
              <a:off x="964703" y="519569"/>
              <a:ext cx="31259" cy="85223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69" name="Shape 269"/>
          <p:cNvSpPr/>
          <p:nvPr/>
        </p:nvSpPr>
        <p:spPr>
          <a:xfrm>
            <a:off x="4394200" y="1996942"/>
            <a:ext cx="256216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5096933" y="1776809"/>
            <a:ext cx="256217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889000" y="2877476"/>
            <a:ext cx="256216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5520266" y="7525676"/>
            <a:ext cx="256217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1473200" y="5332809"/>
            <a:ext cx="256216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5164666" y="2140876"/>
            <a:ext cx="256217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4749800" y="7525676"/>
            <a:ext cx="256216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3522133" y="6839876"/>
            <a:ext cx="256217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2057400" y="2733542"/>
            <a:ext cx="256216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066800" y="4253904"/>
            <a:ext cx="256216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 flipV="1">
            <a:off x="3615266" y="2356973"/>
            <a:ext cx="1567194" cy="1961028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0" name="Shape 280"/>
          <p:cNvSpPr/>
          <p:nvPr/>
        </p:nvSpPr>
        <p:spPr>
          <a:xfrm flipV="1">
            <a:off x="3607891" y="2047213"/>
            <a:ext cx="1581945" cy="2279254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1" name="Shape 281"/>
          <p:cNvSpPr/>
          <p:nvPr/>
        </p:nvSpPr>
        <p:spPr>
          <a:xfrm flipV="1">
            <a:off x="3563375" y="2271282"/>
            <a:ext cx="928887" cy="2046718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2" name="Shape 282"/>
          <p:cNvSpPr/>
          <p:nvPr/>
        </p:nvSpPr>
        <p:spPr>
          <a:xfrm flipH="1" flipV="1">
            <a:off x="2237023" y="2991647"/>
            <a:ext cx="1289383" cy="1289384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3" name="Shape 283"/>
          <p:cNvSpPr/>
          <p:nvPr/>
        </p:nvSpPr>
        <p:spPr>
          <a:xfrm flipH="1" flipV="1">
            <a:off x="1061380" y="3097613"/>
            <a:ext cx="2418906" cy="1199812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4" name="Shape 284"/>
          <p:cNvSpPr/>
          <p:nvPr/>
        </p:nvSpPr>
        <p:spPr>
          <a:xfrm flipH="1">
            <a:off x="1374162" y="4408029"/>
            <a:ext cx="2096922" cy="1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5" name="Shape 285"/>
          <p:cNvSpPr/>
          <p:nvPr/>
        </p:nvSpPr>
        <p:spPr>
          <a:xfrm flipH="1">
            <a:off x="1774002" y="4406506"/>
            <a:ext cx="1684407" cy="974231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3515672" y="4408029"/>
            <a:ext cx="137734" cy="2357526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3530637" y="4419269"/>
            <a:ext cx="1266891" cy="3032085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3571517" y="4419269"/>
            <a:ext cx="1989831" cy="3032086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 flipH="1" flipV="1">
            <a:off x="1773929" y="5585258"/>
            <a:ext cx="1742457" cy="1285678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 flipH="1">
            <a:off x="4994524" y="7566790"/>
            <a:ext cx="596501" cy="1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 flipH="1">
            <a:off x="2333552" y="2175077"/>
            <a:ext cx="2011343" cy="686455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2" name="Shape 292"/>
          <p:cNvSpPr/>
          <p:nvPr/>
        </p:nvSpPr>
        <p:spPr>
          <a:xfrm flipH="1">
            <a:off x="4627670" y="1941330"/>
            <a:ext cx="492009" cy="155418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6368252" y="3162812"/>
            <a:ext cx="256217" cy="26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 flipV="1">
            <a:off x="3742266" y="3423013"/>
            <a:ext cx="2651755" cy="1021988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3742266" y="4411297"/>
            <a:ext cx="4766752" cy="930946"/>
          </a:xfrm>
          <a:prstGeom prst="line">
            <a:avLst/>
          </a:prstGeom>
          <a:ln w="25400">
            <a:solidFill>
              <a:srgbClr val="E8A43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8493385" y="5237145"/>
            <a:ext cx="256217" cy="263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45954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305" name="Group 305"/>
          <p:cNvGrpSpPr/>
          <p:nvPr/>
        </p:nvGrpSpPr>
        <p:grpSpPr>
          <a:xfrm>
            <a:off x="884539" y="129773"/>
            <a:ext cx="10217478" cy="9492325"/>
            <a:chOff x="0" y="0"/>
            <a:chExt cx="10217476" cy="9492324"/>
          </a:xfrm>
        </p:grpSpPr>
        <p:sp>
          <p:nvSpPr>
            <p:cNvPr id="297" name="Shape 297"/>
            <p:cNvSpPr/>
            <p:nvPr/>
          </p:nvSpPr>
          <p:spPr>
            <a:xfrm>
              <a:off x="9080727" y="9228666"/>
              <a:ext cx="256216" cy="263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881F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9961260" y="0"/>
              <a:ext cx="256217" cy="263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881F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0" y="9033933"/>
              <a:ext cx="256216" cy="263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881F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7608846" y="0"/>
              <a:ext cx="256217" cy="263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881F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 flipV="1">
              <a:off x="2735251" y="237019"/>
              <a:ext cx="4913093" cy="3965995"/>
            </a:xfrm>
            <a:prstGeom prst="line">
              <a:avLst/>
            </a:prstGeom>
            <a:noFill/>
            <a:ln w="25400" cap="flat">
              <a:solidFill>
                <a:srgbClr val="0065C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 flipV="1">
              <a:off x="2733468" y="255705"/>
              <a:ext cx="7232460" cy="4040346"/>
            </a:xfrm>
            <a:prstGeom prst="line">
              <a:avLst/>
            </a:prstGeom>
            <a:noFill/>
            <a:ln w="25400" cap="flat">
              <a:solidFill>
                <a:srgbClr val="0065C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2750087" y="4284722"/>
              <a:ext cx="6255934" cy="4942774"/>
            </a:xfrm>
            <a:prstGeom prst="line">
              <a:avLst/>
            </a:prstGeom>
            <a:noFill/>
            <a:ln w="25400" cap="flat">
              <a:solidFill>
                <a:srgbClr val="0065C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 flipH="1">
              <a:off x="238995" y="4376266"/>
              <a:ext cx="2383995" cy="4659773"/>
            </a:xfrm>
            <a:prstGeom prst="line">
              <a:avLst/>
            </a:prstGeom>
            <a:noFill/>
            <a:ln w="25400" cap="flat">
              <a:solidFill>
                <a:srgbClr val="0065C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4"/>
          <p:cNvGrpSpPr/>
          <p:nvPr/>
        </p:nvGrpSpPr>
        <p:grpSpPr>
          <a:xfrm>
            <a:off x="943421" y="3284467"/>
            <a:ext cx="4876716" cy="4624093"/>
            <a:chOff x="0" y="0"/>
            <a:chExt cx="4876715" cy="4624092"/>
          </a:xfrm>
        </p:grpSpPr>
        <p:pic>
          <p:nvPicPr>
            <p:cNvPr id="42" name="pasted-image.tif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5712"/>
            <a:stretch>
              <a:fillRect/>
            </a:stretch>
          </p:blipFill>
          <p:spPr>
            <a:xfrm>
              <a:off x="0" y="0"/>
              <a:ext cx="4876716" cy="46240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" name="Shape 43"/>
            <p:cNvSpPr/>
            <p:nvPr/>
          </p:nvSpPr>
          <p:spPr>
            <a:xfrm>
              <a:off x="4246645" y="789983"/>
              <a:ext cx="573022" cy="6414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80">
                <a:solidFill>
                  <a:srgbClr val="FFFFFF"/>
                </a:solidFill>
              </a:rPr>
              <a:t>A continent in transition……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/>
          <p:nvPr/>
        </p:nvSpPr>
        <p:spPr>
          <a:xfrm>
            <a:off x="2554089" y="4927599"/>
            <a:ext cx="14704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4800" b="1"/>
              <a:t>2015</a:t>
            </a:r>
          </a:p>
        </p:txBody>
      </p:sp>
      <p:sp>
        <p:nvSpPr>
          <p:cNvPr id="48" name="Shape 48"/>
          <p:cNvSpPr/>
          <p:nvPr/>
        </p:nvSpPr>
        <p:spPr>
          <a:xfrm>
            <a:off x="5867400" y="5099050"/>
            <a:ext cx="1270000" cy="127000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DCDEE0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53" name="Group 53"/>
          <p:cNvGrpSpPr/>
          <p:nvPr/>
        </p:nvGrpSpPr>
        <p:grpSpPr>
          <a:xfrm>
            <a:off x="7166421" y="3284467"/>
            <a:ext cx="4876716" cy="4624093"/>
            <a:chOff x="0" y="0"/>
            <a:chExt cx="4876715" cy="4624092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4876716" cy="4624093"/>
              <a:chOff x="0" y="0"/>
              <a:chExt cx="4876715" cy="4624092"/>
            </a:xfrm>
          </p:grpSpPr>
          <p:pic>
            <p:nvPicPr>
              <p:cNvPr id="49" name="pasted-image.tif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5712"/>
              <a:stretch>
                <a:fillRect/>
              </a:stretch>
            </p:blipFill>
            <p:spPr>
              <a:xfrm>
                <a:off x="0" y="0"/>
                <a:ext cx="4876716" cy="46240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0" name="Shape 50"/>
              <p:cNvSpPr/>
              <p:nvPr/>
            </p:nvSpPr>
            <p:spPr>
              <a:xfrm>
                <a:off x="2109731" y="1478032"/>
                <a:ext cx="657338" cy="116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7000" b="1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/>
                </a:pPr>
                <a:r>
                  <a:rPr sz="7000" b="1"/>
                  <a:t>?</a:t>
                </a:r>
              </a:p>
            </p:txBody>
          </p:sp>
        </p:grpSp>
        <p:sp>
          <p:nvSpPr>
            <p:cNvPr id="52" name="Shape 52"/>
            <p:cNvSpPr/>
            <p:nvPr/>
          </p:nvSpPr>
          <p:spPr>
            <a:xfrm>
              <a:off x="4195845" y="916983"/>
              <a:ext cx="573022" cy="6414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 advAuto="0"/>
      <p:bldP spid="53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03" y="406400"/>
            <a:ext cx="12367183" cy="21209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What is the future of </a:t>
            </a:r>
            <a:r>
              <a:rPr lang="en-AU" dirty="0" err="1" smtClean="0"/>
              <a:t>Landcare</a:t>
            </a:r>
            <a:r>
              <a:rPr lang="en-AU" dirty="0" smtClean="0"/>
              <a:t> in a changing context?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727262"/>
            <a:ext cx="11099800" cy="7640492"/>
          </a:xfrm>
        </p:spPr>
        <p:txBody>
          <a:bodyPr>
            <a:normAutofit fontScale="77500" lnSpcReduction="20000"/>
          </a:bodyPr>
          <a:lstStyle/>
          <a:p>
            <a:endParaRPr lang="en-AU" sz="2800" dirty="0" smtClean="0">
              <a:solidFill>
                <a:schemeClr val="tx1"/>
              </a:solidFill>
            </a:endParaRPr>
          </a:p>
          <a:p>
            <a:endParaRPr lang="en-AU" sz="2800" dirty="0">
              <a:solidFill>
                <a:schemeClr val="tx1"/>
              </a:solidFill>
            </a:endParaRPr>
          </a:p>
          <a:p>
            <a:r>
              <a:rPr lang="en-AU" sz="4000" dirty="0">
                <a:solidFill>
                  <a:schemeClr val="tx1"/>
                </a:solidFill>
              </a:rPr>
              <a:t>w</a:t>
            </a:r>
            <a:r>
              <a:rPr lang="en-AU" sz="4000" dirty="0" smtClean="0">
                <a:solidFill>
                  <a:schemeClr val="tx1"/>
                </a:solidFill>
              </a:rPr>
              <a:t>hat </a:t>
            </a:r>
            <a:r>
              <a:rPr lang="en-AU" sz="4000" dirty="0">
                <a:solidFill>
                  <a:schemeClr val="tx1"/>
                </a:solidFill>
              </a:rPr>
              <a:t>is the role of </a:t>
            </a:r>
            <a:r>
              <a:rPr lang="en-AU" sz="4000" dirty="0" err="1">
                <a:solidFill>
                  <a:schemeClr val="tx1"/>
                </a:solidFill>
              </a:rPr>
              <a:t>Landcare</a:t>
            </a:r>
            <a:r>
              <a:rPr lang="en-AU" sz="4000" dirty="0">
                <a:solidFill>
                  <a:schemeClr val="tx1"/>
                </a:solidFill>
              </a:rPr>
              <a:t> in the transition of the Australian continent?  leader? inspirer? innovator? supporter of others to change</a:t>
            </a:r>
            <a:r>
              <a:rPr lang="en-AU" sz="4000" dirty="0" smtClean="0">
                <a:solidFill>
                  <a:schemeClr val="tx1"/>
                </a:solidFill>
              </a:rPr>
              <a:t>? a connector? </a:t>
            </a:r>
            <a:r>
              <a:rPr lang="en-AU" sz="4000" dirty="0">
                <a:solidFill>
                  <a:schemeClr val="tx1"/>
                </a:solidFill>
              </a:rPr>
              <a:t>a</a:t>
            </a:r>
            <a:r>
              <a:rPr lang="en-AU" sz="4000" dirty="0" smtClean="0">
                <a:solidFill>
                  <a:schemeClr val="tx1"/>
                </a:solidFill>
              </a:rPr>
              <a:t> bridge?</a:t>
            </a:r>
          </a:p>
          <a:p>
            <a:r>
              <a:rPr lang="en-AU" sz="4000" dirty="0" smtClean="0">
                <a:solidFill>
                  <a:schemeClr val="tx1"/>
                </a:solidFill>
              </a:rPr>
              <a:t>where is </a:t>
            </a:r>
            <a:r>
              <a:rPr lang="en-AU" sz="4000" dirty="0" err="1" smtClean="0">
                <a:solidFill>
                  <a:schemeClr val="tx1"/>
                </a:solidFill>
              </a:rPr>
              <a:t>Landcare</a:t>
            </a:r>
            <a:r>
              <a:rPr lang="en-AU" sz="4000" dirty="0" smtClean="0">
                <a:solidFill>
                  <a:schemeClr val="tx1"/>
                </a:solidFill>
              </a:rPr>
              <a:t> on the adaptive cycle? Growth? Conservation? Collapse? Reorganisation? </a:t>
            </a:r>
            <a:r>
              <a:rPr lang="en-AU" sz="4000" dirty="0">
                <a:solidFill>
                  <a:schemeClr val="tx1"/>
                </a:solidFill>
              </a:rPr>
              <a:t>Is it building or shedding connections and capital?</a:t>
            </a:r>
            <a:endParaRPr lang="en-AU" sz="4000" dirty="0" smtClean="0">
              <a:solidFill>
                <a:schemeClr val="tx1"/>
              </a:solidFill>
            </a:endParaRPr>
          </a:p>
          <a:p>
            <a:r>
              <a:rPr lang="en-AU" sz="4000" dirty="0" smtClean="0"/>
              <a:t>‘</a:t>
            </a:r>
            <a:r>
              <a:rPr lang="en-AU" sz="4000" dirty="0"/>
              <a:t>neighbours’ versus ‘knowledge’ networks - is a place based model the best approach in a transitioning world</a:t>
            </a:r>
            <a:r>
              <a:rPr lang="en-AU" sz="4000" dirty="0" smtClean="0"/>
              <a:t>? What model will best help people adapt or transform?</a:t>
            </a:r>
          </a:p>
          <a:p>
            <a:pPr marL="457200" lvl="1"/>
            <a:r>
              <a:rPr lang="en-AU" sz="4000" dirty="0" smtClean="0"/>
              <a:t>is </a:t>
            </a:r>
            <a:r>
              <a:rPr lang="en-AU" sz="4000" dirty="0" err="1" smtClean="0"/>
              <a:t>Landcare</a:t>
            </a:r>
            <a:r>
              <a:rPr lang="en-AU" sz="4000" dirty="0" smtClean="0"/>
              <a:t> about incremental or transformational change?</a:t>
            </a:r>
            <a:endParaRPr lang="en-AU" sz="4000" dirty="0"/>
          </a:p>
          <a:p>
            <a:endParaRPr lang="en-AU" sz="4000" dirty="0">
              <a:solidFill>
                <a:schemeClr val="tx1"/>
              </a:solidFill>
            </a:endParaRPr>
          </a:p>
          <a:p>
            <a:pPr lvl="0"/>
            <a:endParaRPr lang="en-AU" sz="4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259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89B1A"/>
            </a:gs>
            <a:gs pos="100000">
              <a:srgbClr val="20550A"/>
            </a:gs>
          </a:gsLst>
          <a:lin ang="528001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ARC_Logo_Horizontal_Revers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994" y="6430538"/>
            <a:ext cx="6086519" cy="2438401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/>
          <p:nvPr/>
        </p:nvSpPr>
        <p:spPr>
          <a:xfrm>
            <a:off x="344371" y="4174280"/>
            <a:ext cx="723265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Paul Ryan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0488 636 802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paul.ryan@ausresilience.com.au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@ausresilience</a:t>
            </a:r>
          </a:p>
        </p:txBody>
      </p:sp>
      <p:sp>
        <p:nvSpPr>
          <p:cNvPr id="319" name="Shape 319"/>
          <p:cNvSpPr/>
          <p:nvPr/>
        </p:nvSpPr>
        <p:spPr>
          <a:xfrm>
            <a:off x="3900760" y="1587055"/>
            <a:ext cx="5203280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100">
                <a:solidFill>
                  <a:srgbClr val="FFFFFF"/>
                </a:solidFill>
              </a:rP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371257" y="478137"/>
            <a:ext cx="579581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Climate &amp;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ecological change 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1503280" y="2544133"/>
            <a:ext cx="6768947" cy="5691929"/>
            <a:chOff x="-88900" y="-50800"/>
            <a:chExt cx="6768946" cy="5691928"/>
          </a:xfrm>
        </p:grpSpPr>
        <p:pic>
          <p:nvPicPr>
            <p:cNvPr id="56" name="Picture 55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8900" y="-50800"/>
              <a:ext cx="6768947" cy="5691929"/>
            </a:xfrm>
            <a:prstGeom prst="rect">
              <a:avLst/>
            </a:prstGeom>
            <a:effectLst>
              <a:outerShdw blurRad="190500" dist="12700" dir="54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57" name="Shape 57"/>
            <p:cNvSpPr/>
            <p:nvPr/>
          </p:nvSpPr>
          <p:spPr>
            <a:xfrm>
              <a:off x="60777" y="5122433"/>
              <a:ext cx="1130619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sz="1500"/>
                <a:t>Ferrier et al.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animBg="1" advAuto="0"/>
      <p:bldP spid="58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481282" y="775720"/>
            <a:ext cx="491214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Communication</a:t>
            </a:r>
          </a:p>
        </p:txBody>
      </p:sp>
      <p:pic>
        <p:nvPicPr>
          <p:cNvPr id="6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23" y="4132729"/>
            <a:ext cx="7904110" cy="5073585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7122934" y="1717624"/>
            <a:ext cx="5816034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Every second there are…..</a:t>
            </a: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2.5 million emails sent</a:t>
            </a: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10,000 tweets</a:t>
            </a:r>
          </a:p>
          <a:p>
            <a:pPr marL="457200" lvl="0" indent="-457200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40,000 google searches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 animBg="1" advAuto="0"/>
      <p:bldP spid="61" grpId="3" animBg="1" advAuto="0"/>
      <p:bldP spid="62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6"/>
          <p:cNvGrpSpPr/>
          <p:nvPr/>
        </p:nvGrpSpPr>
        <p:grpSpPr>
          <a:xfrm>
            <a:off x="7422572" y="752331"/>
            <a:ext cx="5448479" cy="4677046"/>
            <a:chOff x="0" y="0"/>
            <a:chExt cx="5448478" cy="4677045"/>
          </a:xfrm>
        </p:grpSpPr>
        <p:pic>
          <p:nvPicPr>
            <p:cNvPr id="64" name="pasted-image.tif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371529" cy="464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" name="Shape 65"/>
            <p:cNvSpPr/>
            <p:nvPr/>
          </p:nvSpPr>
          <p:spPr>
            <a:xfrm>
              <a:off x="3689824" y="4199846"/>
              <a:ext cx="1758655" cy="47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defRPr sz="1300">
                  <a:solidFill>
                    <a:srgbClr val="88888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300">
                  <a:solidFill>
                    <a:srgbClr val="888888"/>
                  </a:solidFill>
                </a:rPr>
                <a:t>Picture: Zoe Phillips Source: News Limited</a:t>
              </a:r>
            </a:p>
          </p:txBody>
        </p:sp>
      </p:grpSp>
      <p:sp>
        <p:nvSpPr>
          <p:cNvPr id="67" name="Shape 67"/>
          <p:cNvSpPr/>
          <p:nvPr/>
        </p:nvSpPr>
        <p:spPr>
          <a:xfrm>
            <a:off x="995147" y="6961859"/>
            <a:ext cx="494904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Demographic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&amp; social change</a:t>
            </a:r>
          </a:p>
        </p:txBody>
      </p:sp>
      <p:pic>
        <p:nvPicPr>
          <p:cNvPr id="68" name="NSW demographic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5119" y="5573593"/>
            <a:ext cx="8039101" cy="381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" name="Group 71"/>
          <p:cNvGrpSpPr/>
          <p:nvPr/>
        </p:nvGrpSpPr>
        <p:grpSpPr>
          <a:xfrm>
            <a:off x="411730" y="785804"/>
            <a:ext cx="6985861" cy="4867309"/>
            <a:chOff x="0" y="0"/>
            <a:chExt cx="6985860" cy="4867307"/>
          </a:xfrm>
        </p:grpSpPr>
        <p:pic>
          <p:nvPicPr>
            <p:cNvPr id="69" name="demographics.tif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985861" cy="48673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" name="Shape 70"/>
            <p:cNvSpPr/>
            <p:nvPr/>
          </p:nvSpPr>
          <p:spPr>
            <a:xfrm>
              <a:off x="2973309" y="4522796"/>
              <a:ext cx="103924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"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sz="1000"/>
                <a:t>Race et al.2011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3" animBg="1" advAuto="0"/>
      <p:bldP spid="67" grpId="1" animBg="1" advAuto="0"/>
      <p:bldP spid="68" grpId="4" animBg="1" advAuto="0"/>
      <p:bldP spid="71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asted-image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80" y="4283407"/>
            <a:ext cx="7501433" cy="5003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9332" y="4283407"/>
            <a:ext cx="5655803" cy="3118578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8354459" y="7577568"/>
            <a:ext cx="363067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Technology</a:t>
            </a:r>
          </a:p>
        </p:txBody>
      </p:sp>
      <p:grpSp>
        <p:nvGrpSpPr>
          <p:cNvPr id="78" name="Group 78"/>
          <p:cNvGrpSpPr/>
          <p:nvPr/>
        </p:nvGrpSpPr>
        <p:grpSpPr>
          <a:xfrm>
            <a:off x="277689" y="1091559"/>
            <a:ext cx="7501433" cy="2336801"/>
            <a:chOff x="0" y="0"/>
            <a:chExt cx="7501431" cy="2336800"/>
          </a:xfrm>
        </p:grpSpPr>
        <p:sp>
          <p:nvSpPr>
            <p:cNvPr id="76" name="Shape 76"/>
            <p:cNvSpPr/>
            <p:nvPr/>
          </p:nvSpPr>
          <p:spPr>
            <a:xfrm>
              <a:off x="0" y="-1"/>
              <a:ext cx="7501432" cy="233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7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700">
                  <a:solidFill>
                    <a:srgbClr val="FFFFFF"/>
                  </a:solidFill>
                </a:rPr>
                <a:t>“… five million Australian jobs around 40% of the workforce…replaced by computers in the next 10 to 15 years”</a:t>
              </a:r>
            </a:p>
          </p:txBody>
        </p:sp>
        <p:sp>
          <p:nvSpPr>
            <p:cNvPr id="77" name="Shape 77"/>
            <p:cNvSpPr/>
            <p:nvPr/>
          </p:nvSpPr>
          <p:spPr>
            <a:xfrm>
              <a:off x="3262324" y="1922573"/>
              <a:ext cx="976783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3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300">
                  <a:solidFill>
                    <a:srgbClr val="FFFFFF"/>
                  </a:solidFill>
                </a:rPr>
                <a:t>CEDA 2015</a:t>
              </a:r>
            </a:p>
          </p:txBody>
        </p:sp>
      </p:grpSp>
      <p:pic>
        <p:nvPicPr>
          <p:cNvPr id="7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97984" y="321412"/>
            <a:ext cx="7366001" cy="439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3" animBg="1" advAuto="0"/>
      <p:bldP spid="74" grpId="4" animBg="1" advAuto="0"/>
      <p:bldP spid="75" grpId="1" animBg="1" advAuto="0"/>
      <p:bldP spid="78" grpId="2" animBg="1" advAuto="0"/>
      <p:bldP spid="79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354459" y="7577568"/>
            <a:ext cx="363067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Technology</a:t>
            </a:r>
          </a:p>
        </p:txBody>
      </p:sp>
      <p:sp>
        <p:nvSpPr>
          <p:cNvPr id="82" name="Shape 82"/>
          <p:cNvSpPr/>
          <p:nvPr/>
        </p:nvSpPr>
        <p:spPr>
          <a:xfrm>
            <a:off x="791947" y="6961859"/>
            <a:ext cx="494904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Demographic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&amp; social change</a:t>
            </a:r>
          </a:p>
        </p:txBody>
      </p:sp>
      <p:sp>
        <p:nvSpPr>
          <p:cNvPr id="83" name="Shape 83"/>
          <p:cNvSpPr/>
          <p:nvPr/>
        </p:nvSpPr>
        <p:spPr>
          <a:xfrm>
            <a:off x="244678" y="337494"/>
            <a:ext cx="579581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Climate &amp;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ecological change </a:t>
            </a:r>
          </a:p>
        </p:txBody>
      </p:sp>
      <p:sp>
        <p:nvSpPr>
          <p:cNvPr id="84" name="Shape 84"/>
          <p:cNvSpPr/>
          <p:nvPr/>
        </p:nvSpPr>
        <p:spPr>
          <a:xfrm>
            <a:off x="7481282" y="775720"/>
            <a:ext cx="491214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Communication</a:t>
            </a:r>
          </a:p>
        </p:txBody>
      </p:sp>
      <p:grpSp>
        <p:nvGrpSpPr>
          <p:cNvPr id="91" name="Group 91"/>
          <p:cNvGrpSpPr/>
          <p:nvPr/>
        </p:nvGrpSpPr>
        <p:grpSpPr>
          <a:xfrm>
            <a:off x="2754872" y="1207520"/>
            <a:ext cx="7495056" cy="6801849"/>
            <a:chOff x="0" y="0"/>
            <a:chExt cx="7495055" cy="6801847"/>
          </a:xfrm>
        </p:grpSpPr>
        <p:sp>
          <p:nvSpPr>
            <p:cNvPr id="85" name="Shape 85"/>
            <p:cNvSpPr/>
            <p:nvPr/>
          </p:nvSpPr>
          <p:spPr>
            <a:xfrm flipV="1">
              <a:off x="-1" y="911725"/>
              <a:ext cx="2" cy="492870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flipV="1">
              <a:off x="7495055" y="923534"/>
              <a:ext cx="1" cy="4888378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1094269" y="590130"/>
              <a:ext cx="4959693" cy="528745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flipH="1" flipV="1">
              <a:off x="1452771" y="923534"/>
              <a:ext cx="5227663" cy="522766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flipH="1" flipV="1">
              <a:off x="3041141" y="-1"/>
              <a:ext cx="1622354" cy="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flipH="1">
              <a:off x="3006182" y="6801847"/>
              <a:ext cx="2043162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3883967" y="1777685"/>
            <a:ext cx="5585560" cy="5674219"/>
            <a:chOff x="0" y="0"/>
            <a:chExt cx="5585558" cy="5674217"/>
          </a:xfrm>
        </p:grpSpPr>
        <p:pic>
          <p:nvPicPr>
            <p:cNvPr id="92" name="pasted-image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585559" cy="5674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" name="Shape 93"/>
            <p:cNvSpPr/>
            <p:nvPr/>
          </p:nvSpPr>
          <p:spPr>
            <a:xfrm>
              <a:off x="2475747" y="1270096"/>
              <a:ext cx="634065" cy="111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700" b="1">
                  <a:solidFill>
                    <a:srgbClr val="189B1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6700" b="1">
                  <a:solidFill>
                    <a:srgbClr val="189B1A"/>
                  </a:solidFill>
                </a:rPr>
                <a:t>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1" animBg="1" advAuto="0"/>
      <p:bldP spid="94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Resilience</a:t>
            </a:r>
          </a:p>
        </p:txBody>
      </p:sp>
      <p:sp>
        <p:nvSpPr>
          <p:cNvPr id="99" name="Shape 99"/>
          <p:cNvSpPr/>
          <p:nvPr/>
        </p:nvSpPr>
        <p:spPr>
          <a:xfrm>
            <a:off x="2845206" y="2556943"/>
            <a:ext cx="972847" cy="685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grpSp>
        <p:nvGrpSpPr>
          <p:cNvPr id="102" name="Group 102"/>
          <p:cNvGrpSpPr/>
          <p:nvPr/>
        </p:nvGrpSpPr>
        <p:grpSpPr>
          <a:xfrm>
            <a:off x="239971" y="2148919"/>
            <a:ext cx="8294325" cy="6507875"/>
            <a:chOff x="0" y="0"/>
            <a:chExt cx="8294324" cy="6507873"/>
          </a:xfrm>
        </p:grpSpPr>
        <p:pic>
          <p:nvPicPr>
            <p:cNvPr id="100" name="abbott_farmer.tif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24" y="1237373"/>
              <a:ext cx="8293101" cy="5270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abbott_resilience caption.tif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632700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5" name="Group 105"/>
          <p:cNvGrpSpPr/>
          <p:nvPr/>
        </p:nvGrpSpPr>
        <p:grpSpPr>
          <a:xfrm>
            <a:off x="2939574" y="3695720"/>
            <a:ext cx="9266351" cy="5635007"/>
            <a:chOff x="0" y="0"/>
            <a:chExt cx="9266350" cy="5635005"/>
          </a:xfrm>
        </p:grpSpPr>
        <p:pic>
          <p:nvPicPr>
            <p:cNvPr id="103" name="clarke_pic.tiff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01830"/>
              <a:ext cx="9266351" cy="46331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clare_res.tiff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66351" cy="1050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6" name="Untitled copy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420" y="4117718"/>
            <a:ext cx="7617239" cy="5446202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10183924" y="8966669"/>
            <a:ext cx="1136630" cy="379295"/>
          </a:xfrm>
          <a:prstGeom prst="rect">
            <a:avLst/>
          </a:prstGeom>
          <a:ln w="25400">
            <a:solidFill>
              <a:srgbClr val="FF403E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1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animBg="1" advAuto="0"/>
      <p:bldP spid="105" grpId="2" animBg="1" advAuto="0"/>
      <p:bldP spid="106" grpId="3" animBg="1" advAuto="0"/>
      <p:bldP spid="107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Resilience?</a:t>
            </a:r>
          </a:p>
        </p:txBody>
      </p:sp>
      <p:sp>
        <p:nvSpPr>
          <p:cNvPr id="110" name="Shape 110"/>
          <p:cNvSpPr/>
          <p:nvPr/>
        </p:nvSpPr>
        <p:spPr>
          <a:xfrm>
            <a:off x="582911" y="2370115"/>
            <a:ext cx="11880386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FFFF"/>
                </a:solidFill>
              </a:rPr>
              <a:t>The capacity of a system (eg farm, ecosystem, social system, industry) to self organise and cope with major change while retaining a desired identity or creating a new identity when needed</a:t>
            </a:r>
            <a:r>
              <a:rPr sz="4000" dirty="0" smtClean="0">
                <a:solidFill>
                  <a:srgbClr val="FFFFFF"/>
                </a:solidFill>
              </a:rPr>
              <a:t>.</a:t>
            </a:r>
            <a:endParaRPr lang="en-AU" sz="40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AU" dirty="0"/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AU" sz="40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AU" sz="4000" dirty="0" smtClean="0">
                <a:solidFill>
                  <a:srgbClr val="FFFFFF"/>
                </a:solidFill>
              </a:rPr>
              <a:t>Two key concepts for thinking about complex problems: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AU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AU" sz="4000" dirty="0" smtClean="0">
                <a:solidFill>
                  <a:srgbClr val="FFFFFF"/>
                </a:solidFill>
              </a:rPr>
              <a:t>1. Adaptive cycle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AU" sz="4000" dirty="0" smtClean="0">
                <a:solidFill>
                  <a:srgbClr val="FFFFFF"/>
                </a:solidFill>
              </a:rPr>
              <a:t>2. Networks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418</Words>
  <Application>Microsoft Macintosh PowerPoint</Application>
  <PresentationFormat>Custom</PresentationFormat>
  <Paragraphs>90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Gradient</vt:lpstr>
      <vt:lpstr>Sustaining the Landcare Legacy</vt:lpstr>
      <vt:lpstr>A continent in transition……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Resilience</vt:lpstr>
      <vt:lpstr>Resilience?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Networks</vt:lpstr>
      <vt:lpstr>PowerPoint Presentation</vt:lpstr>
      <vt:lpstr>PowerPoint Presentation</vt:lpstr>
      <vt:lpstr>PowerPoint Presentation</vt:lpstr>
      <vt:lpstr>PowerPoint Presentation</vt:lpstr>
      <vt:lpstr>What is the future of Landcare in a changing context?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Sustaining the Landcare Legacy</dc:title>
  <cp:lastModifiedBy>Anita</cp:lastModifiedBy>
  <cp:revision>16</cp:revision>
  <dcterms:modified xsi:type="dcterms:W3CDTF">2015-11-26T06:26:11Z</dcterms:modified>
</cp:coreProperties>
</file>